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1" r:id="rId3"/>
    <p:sldId id="266" r:id="rId4"/>
    <p:sldId id="260" r:id="rId5"/>
    <p:sldId id="259" r:id="rId6"/>
    <p:sldId id="265" r:id="rId7"/>
    <p:sldId id="270" r:id="rId8"/>
    <p:sldId id="263" r:id="rId9"/>
    <p:sldId id="292" r:id="rId10"/>
    <p:sldId id="289" r:id="rId11"/>
    <p:sldId id="294" r:id="rId12"/>
    <p:sldId id="262" r:id="rId13"/>
    <p:sldId id="287" r:id="rId14"/>
    <p:sldId id="296" r:id="rId15"/>
    <p:sldId id="29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ACE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26" autoAdjust="0"/>
    <p:restoredTop sz="94660"/>
  </p:normalViewPr>
  <p:slideViewPr>
    <p:cSldViewPr>
      <p:cViewPr varScale="1">
        <p:scale>
          <a:sx n="78" d="100"/>
          <a:sy n="78" d="100"/>
        </p:scale>
        <p:origin x="1013"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468987-3903-4FAA-B457-8F52F71742DE}" type="datetimeFigureOut">
              <a:rPr lang="en-GB" smtClean="0"/>
              <a:pPr/>
              <a:t>14/11/2025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88B0FC-AF9E-4F20-BD43-1AD93BB20451}" type="slidenum">
              <a:rPr lang="en-GB" smtClean="0"/>
              <a:pPr/>
              <a:t>‹#›</a:t>
            </a:fld>
            <a:endParaRPr lang="en-GB"/>
          </a:p>
        </p:txBody>
      </p:sp>
    </p:spTree>
    <p:extLst>
      <p:ext uri="{BB962C8B-B14F-4D97-AF65-F5344CB8AC3E}">
        <p14:creationId xmlns:p14="http://schemas.microsoft.com/office/powerpoint/2010/main" val="250911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88B0FC-AF9E-4F20-BD43-1AD93BB20451}"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88B0FC-AF9E-4F20-BD43-1AD93BB20451}"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88B0FC-AF9E-4F20-BD43-1AD93BB20451}" type="slidenum">
              <a:rPr lang="en-GB" smtClean="0"/>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88B0FC-AF9E-4F20-BD43-1AD93BB20451}" type="slidenum">
              <a:rPr lang="en-GB" smtClean="0"/>
              <a:pPr/>
              <a:t>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88B0FC-AF9E-4F20-BD43-1AD93BB20451}" type="slidenum">
              <a:rPr lang="en-GB" smtClean="0"/>
              <a:pPr/>
              <a:t>10</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88B0FC-AF9E-4F20-BD43-1AD93BB20451}" type="slidenum">
              <a:rPr lang="en-GB" smtClean="0"/>
              <a:pPr/>
              <a:t>14</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88B0FC-AF9E-4F20-BD43-1AD93BB20451}" type="slidenum">
              <a:rPr lang="en-GB" smtClean="0"/>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D9889B9-6BDC-4E9F-91E3-F4459A082C55}" type="datetimeFigureOut">
              <a:rPr lang="en-GB" smtClean="0"/>
              <a:pPr/>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2545262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9889B9-6BDC-4E9F-91E3-F4459A082C55}" type="datetimeFigureOut">
              <a:rPr lang="en-GB" smtClean="0"/>
              <a:pPr/>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177374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9889B9-6BDC-4E9F-91E3-F4459A082C55}" type="datetimeFigureOut">
              <a:rPr lang="en-GB" smtClean="0"/>
              <a:pPr/>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44217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9889B9-6BDC-4E9F-91E3-F4459A082C55}" type="datetimeFigureOut">
              <a:rPr lang="en-GB" smtClean="0"/>
              <a:pPr/>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116716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9889B9-6BDC-4E9F-91E3-F4459A082C55}" type="datetimeFigureOut">
              <a:rPr lang="en-GB" smtClean="0"/>
              <a:pPr/>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400577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D9889B9-6BDC-4E9F-91E3-F4459A082C55}" type="datetimeFigureOut">
              <a:rPr lang="en-GB" smtClean="0"/>
              <a:pPr/>
              <a:t>14/11/2025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96246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9889B9-6BDC-4E9F-91E3-F4459A082C55}" type="datetimeFigureOut">
              <a:rPr lang="en-GB" smtClean="0"/>
              <a:pPr/>
              <a:t>14/11/2025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188681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D9889B9-6BDC-4E9F-91E3-F4459A082C55}" type="datetimeFigureOut">
              <a:rPr lang="en-GB" smtClean="0"/>
              <a:pPr/>
              <a:t>14/11/2025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179879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889B9-6BDC-4E9F-91E3-F4459A082C55}" type="datetimeFigureOut">
              <a:rPr lang="en-GB" smtClean="0"/>
              <a:pPr/>
              <a:t>14/11/2025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344861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9889B9-6BDC-4E9F-91E3-F4459A082C55}" type="datetimeFigureOut">
              <a:rPr lang="en-GB" smtClean="0"/>
              <a:pPr/>
              <a:t>14/11/2025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318010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9889B9-6BDC-4E9F-91E3-F4459A082C55}" type="datetimeFigureOut">
              <a:rPr lang="en-GB" smtClean="0"/>
              <a:pPr/>
              <a:t>14/11/2025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334889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889B9-6BDC-4E9F-91E3-F4459A082C55}" type="datetimeFigureOut">
              <a:rPr lang="en-GB" smtClean="0"/>
              <a:pPr/>
              <a:t>14/11/2025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15D29-6EF9-4E06-96AD-620006589979}" type="slidenum">
              <a:rPr lang="en-GB" smtClean="0"/>
              <a:pPr/>
              <a:t>‹#›</a:t>
            </a:fld>
            <a:endParaRPr lang="en-GB"/>
          </a:p>
        </p:txBody>
      </p:sp>
    </p:spTree>
    <p:extLst>
      <p:ext uri="{BB962C8B-B14F-4D97-AF65-F5344CB8AC3E}">
        <p14:creationId xmlns:p14="http://schemas.microsoft.com/office/powerpoint/2010/main" val="2913828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slide" Target="slide12.xml"/><Relationship Id="rId5" Type="http://schemas.openxmlformats.org/officeDocument/2006/relationships/image" Target="../media/image4.jpeg"/><Relationship Id="rId10" Type="http://schemas.openxmlformats.org/officeDocument/2006/relationships/slide" Target="slide2.xml"/><Relationship Id="rId4" Type="http://schemas.openxmlformats.org/officeDocument/2006/relationships/image" Target="../media/image3.jpeg"/><Relationship Id="rId9" Type="http://schemas.openxmlformats.org/officeDocument/2006/relationships/slide" Target="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jpeg"/><Relationship Id="rId7"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slide" Target="slide12.xml"/><Relationship Id="rId5" Type="http://schemas.openxmlformats.org/officeDocument/2006/relationships/image" Target="../media/image5.jpeg"/><Relationship Id="rId10" Type="http://schemas.openxmlformats.org/officeDocument/2006/relationships/slide" Target="slide2.xml"/><Relationship Id="rId4" Type="http://schemas.openxmlformats.org/officeDocument/2006/relationships/image" Target="../media/image4.jpeg"/><Relationship Id="rId9" Type="http://schemas.openxmlformats.org/officeDocument/2006/relationships/slide" Target="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slide" Target="slide12.xml"/><Relationship Id="rId5" Type="http://schemas.openxmlformats.org/officeDocument/2006/relationships/image" Target="../media/image4.jpeg"/><Relationship Id="rId10" Type="http://schemas.openxmlformats.org/officeDocument/2006/relationships/slide" Target="slide2.xml"/><Relationship Id="rId4" Type="http://schemas.openxmlformats.org/officeDocument/2006/relationships/image" Target="../media/image3.jpeg"/><Relationship Id="rId9" Type="http://schemas.openxmlformats.org/officeDocument/2006/relationships/slide" Target="slide4.xml"/></Relationships>
</file>

<file path=ppt/slides/_rels/slide1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slide" Target="slide12.xml"/><Relationship Id="rId5" Type="http://schemas.openxmlformats.org/officeDocument/2006/relationships/image" Target="../media/image4.jpeg"/><Relationship Id="rId10" Type="http://schemas.openxmlformats.org/officeDocument/2006/relationships/slide" Target="slide2.xml"/><Relationship Id="rId4" Type="http://schemas.openxmlformats.org/officeDocument/2006/relationships/image" Target="../media/image3.jpeg"/><Relationship Id="rId9" Type="http://schemas.openxmlformats.org/officeDocument/2006/relationships/slide" Target="slide4.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3.jpeg"/><Relationship Id="rId7"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slide" Target="slide12.xml"/><Relationship Id="rId4" Type="http://schemas.openxmlformats.org/officeDocument/2006/relationships/image" Target="../media/image4.jpeg"/><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jpeg"/><Relationship Id="rId7"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slide" Target="slide12.xml"/><Relationship Id="rId5" Type="http://schemas.openxmlformats.org/officeDocument/2006/relationships/image" Target="../media/image5.jpeg"/><Relationship Id="rId10" Type="http://schemas.openxmlformats.org/officeDocument/2006/relationships/slide" Target="slide2.xml"/><Relationship Id="rId4" Type="http://schemas.openxmlformats.org/officeDocument/2006/relationships/image" Target="../media/image4.jpeg"/><Relationship Id="rId9"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jpeg"/><Relationship Id="rId7"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slide" Target="slide12.xml"/><Relationship Id="rId5" Type="http://schemas.openxmlformats.org/officeDocument/2006/relationships/image" Target="../media/image5.jpeg"/><Relationship Id="rId10" Type="http://schemas.openxmlformats.org/officeDocument/2006/relationships/slide" Target="slide2.xml"/><Relationship Id="rId4" Type="http://schemas.openxmlformats.org/officeDocument/2006/relationships/image" Target="../media/image4.jpeg"/><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jpeg"/><Relationship Id="rId7"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slide" Target="slide12.xml"/><Relationship Id="rId5" Type="http://schemas.openxmlformats.org/officeDocument/2006/relationships/image" Target="../media/image5.jpeg"/><Relationship Id="rId10" Type="http://schemas.openxmlformats.org/officeDocument/2006/relationships/slide" Target="slide2.xml"/><Relationship Id="rId4" Type="http://schemas.openxmlformats.org/officeDocument/2006/relationships/image" Target="../media/image4.jpeg"/><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slide" Target="slide12.xml"/><Relationship Id="rId5" Type="http://schemas.openxmlformats.org/officeDocument/2006/relationships/image" Target="../media/image4.jpeg"/><Relationship Id="rId10" Type="http://schemas.openxmlformats.org/officeDocument/2006/relationships/slide" Target="slide2.xml"/><Relationship Id="rId4" Type="http://schemas.openxmlformats.org/officeDocument/2006/relationships/image" Target="../media/image3.jpeg"/><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slide" Target="slide12.xml"/><Relationship Id="rId5" Type="http://schemas.openxmlformats.org/officeDocument/2006/relationships/image" Target="../media/image4.jpeg"/><Relationship Id="rId10" Type="http://schemas.openxmlformats.org/officeDocument/2006/relationships/slide" Target="slide2.xml"/><Relationship Id="rId4" Type="http://schemas.openxmlformats.org/officeDocument/2006/relationships/image" Target="../media/image3.jpeg"/><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36000"/>
                    </a14:imgEffect>
                    <a14:imgEffect>
                      <a14:colorTemperature colorTemp="5650"/>
                    </a14:imgEffect>
                    <a14:imgEffect>
                      <a14:saturation sat="115000"/>
                    </a14:imgEffect>
                    <a14:imgEffect>
                      <a14:brightnessContrast bright="-6000"/>
                    </a14:imgEffect>
                  </a14:imgLayer>
                </a14:imgProps>
              </a:ext>
              <a:ext uri="{28A0092B-C50C-407E-A947-70E740481C1C}">
                <a14:useLocalDpi xmlns:a14="http://schemas.microsoft.com/office/drawing/2010/main" val="0"/>
              </a:ext>
            </a:extLst>
          </a:blip>
          <a:stretch>
            <a:fillRect/>
          </a:stretch>
        </p:blipFill>
        <p:spPr>
          <a:xfrm>
            <a:off x="323528" y="379605"/>
            <a:ext cx="8496944" cy="612068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bg1">
                <a:alpha val="40000"/>
              </a:schemeClr>
            </a:glow>
          </a:effectLst>
          <a:scene3d>
            <a:camera prst="orthographicFront"/>
            <a:lightRig rig="threePt" dir="t"/>
          </a:scene3d>
          <a:sp3d>
            <a:bevelT prst="angle"/>
          </a:sp3d>
        </p:spPr>
      </p:pic>
      <p:sp>
        <p:nvSpPr>
          <p:cNvPr id="8" name="Rectangle 7"/>
          <p:cNvSpPr/>
          <p:nvPr/>
        </p:nvSpPr>
        <p:spPr>
          <a:xfrm>
            <a:off x="323528" y="379605"/>
            <a:ext cx="8496944" cy="612068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95536" y="1268760"/>
            <a:ext cx="8352928" cy="4893647"/>
          </a:xfrm>
          <a:prstGeom prst="rect">
            <a:avLst/>
          </a:prstGeom>
          <a:noFill/>
          <a:scene3d>
            <a:camera prst="orthographicFront"/>
            <a:lightRig rig="threePt" dir="t"/>
          </a:scene3d>
          <a:sp3d extrusionH="76200">
            <a:extrusionClr>
              <a:schemeClr val="bg1"/>
            </a:extrusionClr>
          </a:sp3d>
        </p:spPr>
        <p:txBody>
          <a:bodyPr wrap="square" rtlCol="0">
            <a:spAutoFit/>
          </a:bodyPr>
          <a:lstStyle/>
          <a:p>
            <a:pPr algn="ctr"/>
            <a:endParaRPr lang="en-GB" sz="4800" dirty="0">
              <a:ln w="12700" cap="flat" cmpd="dbl">
                <a:solidFill>
                  <a:schemeClr val="bg2">
                    <a:lumMod val="50000"/>
                  </a:schemeClr>
                </a:solidFill>
              </a:ln>
              <a:effectLst>
                <a:glow rad="63500">
                  <a:schemeClr val="bg1">
                    <a:alpha val="40000"/>
                  </a:schemeClr>
                </a:glow>
                <a:outerShdw blurRad="38100" dist="38100" dir="2700000" algn="tl">
                  <a:srgbClr val="000000">
                    <a:alpha val="43137"/>
                  </a:srgbClr>
                </a:outerShdw>
                <a:reflection stA="0" endPos="65000" dist="50800" dir="5400000" sy="-100000" algn="bl" rotWithShape="0"/>
              </a:effectLst>
              <a:latin typeface="Euphemia" pitchFamily="34" charset="0"/>
            </a:endParaRPr>
          </a:p>
          <a:p>
            <a:pPr algn="ctr"/>
            <a:r>
              <a:rPr lang="en-GB" sz="4800" dirty="0">
                <a:ln w="12700" cap="flat" cmpd="dbl">
                  <a:solidFill>
                    <a:schemeClr val="bg2">
                      <a:lumMod val="50000"/>
                    </a:schemeClr>
                  </a:solidFill>
                </a:ln>
                <a:effectLst>
                  <a:glow rad="63500">
                    <a:schemeClr val="bg1">
                      <a:alpha val="40000"/>
                    </a:schemeClr>
                  </a:glow>
                  <a:outerShdw blurRad="38100" dist="38100" dir="2700000" algn="tl">
                    <a:srgbClr val="000000">
                      <a:alpha val="43137"/>
                    </a:srgbClr>
                  </a:outerShdw>
                  <a:reflection stA="0" endPos="65000" dist="50800" dir="5400000" sy="-100000" algn="bl" rotWithShape="0"/>
                </a:effectLst>
                <a:latin typeface="Euphemia" pitchFamily="34" charset="0"/>
              </a:rPr>
              <a:t>Shropshire Playing Fields Association</a:t>
            </a:r>
          </a:p>
          <a:p>
            <a:pPr algn="ctr"/>
            <a:endParaRPr lang="en-GB" sz="4800" dirty="0">
              <a:ln w="12700" cap="flat" cmpd="dbl">
                <a:solidFill>
                  <a:schemeClr val="bg2">
                    <a:lumMod val="50000"/>
                  </a:schemeClr>
                </a:solidFill>
              </a:ln>
              <a:effectLst>
                <a:glow rad="63500">
                  <a:schemeClr val="bg1">
                    <a:alpha val="40000"/>
                  </a:schemeClr>
                </a:glow>
                <a:outerShdw blurRad="38100" dist="38100" dir="2700000" algn="tl">
                  <a:srgbClr val="000000">
                    <a:alpha val="43137"/>
                  </a:srgbClr>
                </a:outerShdw>
                <a:reflection stA="0" endPos="65000" dist="50800" dir="5400000" sy="-100000" algn="bl" rotWithShape="0"/>
              </a:effectLst>
              <a:latin typeface="Euphemia" pitchFamily="34" charset="0"/>
            </a:endParaRPr>
          </a:p>
          <a:p>
            <a:pPr algn="ctr"/>
            <a:r>
              <a:rPr lang="en-GB" sz="3600" dirty="0">
                <a:ln w="12700" cap="flat" cmpd="dbl">
                  <a:solidFill>
                    <a:schemeClr val="bg2">
                      <a:lumMod val="50000"/>
                    </a:schemeClr>
                  </a:solidFill>
                </a:ln>
                <a:effectLst>
                  <a:glow rad="63500">
                    <a:schemeClr val="bg1">
                      <a:alpha val="40000"/>
                    </a:schemeClr>
                  </a:glow>
                  <a:outerShdw blurRad="38100" dist="38100" dir="2700000" algn="tl">
                    <a:srgbClr val="000000">
                      <a:alpha val="43137"/>
                    </a:srgbClr>
                  </a:outerShdw>
                  <a:reflection stA="0" endPos="65000" dist="50800" dir="5400000" sy="-100000" algn="bl" rotWithShape="0"/>
                </a:effectLst>
                <a:latin typeface="Euphemia" pitchFamily="34" charset="0"/>
              </a:rPr>
              <a:t>Open Space Needs Assessments</a:t>
            </a:r>
          </a:p>
          <a:p>
            <a:pPr algn="ctr"/>
            <a:endParaRPr lang="en-GB" sz="3600" dirty="0">
              <a:ln w="12700" cap="flat" cmpd="dbl">
                <a:solidFill>
                  <a:schemeClr val="bg2">
                    <a:lumMod val="50000"/>
                  </a:schemeClr>
                </a:solidFill>
              </a:ln>
              <a:effectLst>
                <a:glow rad="63500">
                  <a:schemeClr val="bg1">
                    <a:alpha val="40000"/>
                  </a:schemeClr>
                </a:glow>
                <a:outerShdw blurRad="38100" dist="38100" dir="2700000" algn="tl">
                  <a:srgbClr val="000000">
                    <a:alpha val="43137"/>
                  </a:srgbClr>
                </a:outerShdw>
                <a:reflection stA="0" endPos="65000" dist="50800" dir="5400000" sy="-100000" algn="bl" rotWithShape="0"/>
              </a:effectLst>
              <a:latin typeface="Euphemia" pitchFamily="34" charset="0"/>
            </a:endParaRPr>
          </a:p>
          <a:p>
            <a:pPr algn="ctr"/>
            <a:r>
              <a:rPr lang="en-GB" sz="2400" dirty="0">
                <a:ln w="12700" cap="flat" cmpd="dbl">
                  <a:solidFill>
                    <a:schemeClr val="bg2">
                      <a:lumMod val="50000"/>
                    </a:schemeClr>
                  </a:solidFill>
                </a:ln>
                <a:effectLst>
                  <a:glow rad="63500">
                    <a:schemeClr val="bg1">
                      <a:alpha val="40000"/>
                    </a:schemeClr>
                  </a:glow>
                  <a:outerShdw blurRad="38100" dist="38100" dir="2700000" algn="tl">
                    <a:srgbClr val="000000">
                      <a:alpha val="43137"/>
                    </a:srgbClr>
                  </a:outerShdw>
                  <a:reflection stA="0" endPos="65000" dist="50800" dir="5400000" sy="-100000" algn="bl" rotWithShape="0"/>
                </a:effectLst>
                <a:latin typeface="Euphemia" pitchFamily="34" charset="0"/>
              </a:rPr>
              <a:t>David Kilby</a:t>
            </a:r>
          </a:p>
          <a:p>
            <a:pPr algn="ctr"/>
            <a:r>
              <a:rPr lang="en-GB" sz="2400" dirty="0">
                <a:ln w="12700" cap="flat" cmpd="dbl">
                  <a:solidFill>
                    <a:schemeClr val="bg2">
                      <a:lumMod val="50000"/>
                    </a:schemeClr>
                  </a:solidFill>
                </a:ln>
                <a:effectLst>
                  <a:glow rad="63500">
                    <a:schemeClr val="bg1">
                      <a:alpha val="40000"/>
                    </a:schemeClr>
                  </a:glow>
                  <a:outerShdw blurRad="38100" dist="38100" dir="2700000" algn="tl">
                    <a:srgbClr val="000000">
                      <a:alpha val="43137"/>
                    </a:srgbClr>
                  </a:outerShdw>
                  <a:reflection stA="0" endPos="65000" dist="50800" dir="5400000" sy="-100000" algn="bl" rotWithShape="0"/>
                </a:effectLst>
                <a:latin typeface="Euphemia" pitchFamily="34" charset="0"/>
              </a:rPr>
              <a:t>SAPCA Conference</a:t>
            </a:r>
          </a:p>
        </p:txBody>
      </p:sp>
    </p:spTree>
    <p:extLst>
      <p:ext uri="{BB962C8B-B14F-4D97-AF65-F5344CB8AC3E}">
        <p14:creationId xmlns:p14="http://schemas.microsoft.com/office/powerpoint/2010/main" val="1112902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SPORT</a:t>
            </a:r>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RECREATION</a:t>
            </a:r>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OPEN SPACES</a:t>
            </a:r>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OPPORTUNITIES</a:t>
            </a:r>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PLAY</a:t>
            </a: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30099"/>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2"/>
              </a:solidFill>
            </a:endParaRPr>
          </a:p>
          <a:p>
            <a:pPr algn="ctr"/>
            <a:r>
              <a:rPr lang="en-GB" sz="2400" b="1" dirty="0">
                <a:solidFill>
                  <a:schemeClr val="tx2"/>
                </a:solidFill>
              </a:rPr>
              <a:t>Sport England, Fields In Trust, and the Playing Field Movement share common planning objectives.</a:t>
            </a:r>
          </a:p>
          <a:p>
            <a:pPr algn="ctr"/>
            <a:r>
              <a:rPr lang="en-GB" sz="2400" b="1" dirty="0">
                <a:solidFill>
                  <a:schemeClr val="tx2"/>
                </a:solidFill>
              </a:rPr>
              <a:t> </a:t>
            </a:r>
          </a:p>
          <a:p>
            <a:pPr algn="ctr"/>
            <a:r>
              <a:rPr lang="en-GB" sz="2400" b="1" dirty="0">
                <a:solidFill>
                  <a:schemeClr val="tx2"/>
                </a:solidFill>
              </a:rPr>
              <a:t>They all seek to </a:t>
            </a:r>
            <a:r>
              <a:rPr lang="en-GB" sz="2400" b="1" u="sng" dirty="0">
                <a:solidFill>
                  <a:schemeClr val="tx2"/>
                </a:solidFill>
              </a:rPr>
              <a:t>PROTECT</a:t>
            </a:r>
            <a:r>
              <a:rPr lang="en-GB" sz="2400" b="1" dirty="0">
                <a:solidFill>
                  <a:schemeClr val="tx2"/>
                </a:solidFill>
              </a:rPr>
              <a:t> facilities from loss, as a result of redevelopment; </a:t>
            </a:r>
          </a:p>
          <a:p>
            <a:pPr algn="ctr"/>
            <a:r>
              <a:rPr lang="en-GB" sz="2400" b="1" u="sng" dirty="0">
                <a:solidFill>
                  <a:schemeClr val="tx2"/>
                </a:solidFill>
              </a:rPr>
              <a:t>ENHANCE</a:t>
            </a:r>
            <a:r>
              <a:rPr lang="en-GB" sz="2400" b="1" dirty="0">
                <a:solidFill>
                  <a:schemeClr val="tx2"/>
                </a:solidFill>
              </a:rPr>
              <a:t> existing facilities through improving their quality, accessibility and management; </a:t>
            </a:r>
          </a:p>
          <a:p>
            <a:pPr algn="ctr"/>
            <a:r>
              <a:rPr lang="en-GB" sz="2400" b="1" dirty="0">
                <a:solidFill>
                  <a:schemeClr val="tx2"/>
                </a:solidFill>
              </a:rPr>
              <a:t>And support the </a:t>
            </a:r>
            <a:r>
              <a:rPr lang="en-GB" sz="2400" b="1" u="sng" dirty="0">
                <a:solidFill>
                  <a:schemeClr val="tx2"/>
                </a:solidFill>
              </a:rPr>
              <a:t>PROVISION</a:t>
            </a:r>
            <a:r>
              <a:rPr lang="en-GB" sz="2400" b="1" dirty="0">
                <a:solidFill>
                  <a:schemeClr val="tx2"/>
                </a:solidFill>
              </a:rPr>
              <a:t>  of new facilities, which meet   participation demands now and in the future.</a:t>
            </a:r>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236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GB" dirty="0">
                <a:solidFill>
                  <a:schemeClr val="bg1"/>
                </a:solidFill>
              </a:rPr>
              <a:t>Playing Pitch Strategies</a:t>
            </a:r>
          </a:p>
        </p:txBody>
      </p:sp>
      <p:sp>
        <p:nvSpPr>
          <p:cNvPr id="3" name="Content Placeholder 2"/>
          <p:cNvSpPr>
            <a:spLocks noGrp="1"/>
          </p:cNvSpPr>
          <p:nvPr>
            <p:ph idx="1"/>
          </p:nvPr>
        </p:nvSpPr>
        <p:spPr>
          <a:solidFill>
            <a:schemeClr val="tx2">
              <a:lumMod val="40000"/>
              <a:lumOff val="60000"/>
            </a:schemeClr>
          </a:solidFill>
        </p:spPr>
        <p:txBody>
          <a:bodyPr/>
          <a:lstStyle/>
          <a:p>
            <a:endParaRPr lang="en-GB" dirty="0"/>
          </a:p>
          <a:p>
            <a:pPr marL="0" indent="0">
              <a:buNone/>
            </a:pPr>
            <a:r>
              <a:rPr lang="en-GB" dirty="0"/>
              <a:t>Our evidence would seem to indicate that where an open space needs assessment has not been done some local planning authorities are relying on “playing pitch strategy documents” to inform planning policy makers. </a:t>
            </a:r>
          </a:p>
        </p:txBody>
      </p:sp>
    </p:spTree>
    <p:extLst>
      <p:ext uri="{BB962C8B-B14F-4D97-AF65-F5344CB8AC3E}">
        <p14:creationId xmlns:p14="http://schemas.microsoft.com/office/powerpoint/2010/main" val="422890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hlinkClick r:id="rId7" action="ppaction://hlinksldjump"/>
          </p:cNvPr>
          <p:cNvSpPr txBox="1"/>
          <p:nvPr/>
        </p:nvSpPr>
        <p:spPr>
          <a:xfrm>
            <a:off x="1784919" y="735289"/>
            <a:ext cx="5897192" cy="584775"/>
          </a:xfrm>
          <a:prstGeom prst="rect">
            <a:avLst/>
          </a:prstGeom>
          <a:noFill/>
        </p:spPr>
        <p:txBody>
          <a:bodyPr wrap="none" rtlCol="0">
            <a:spAutoFit/>
          </a:bodyPr>
          <a:lstStyle/>
          <a:p>
            <a:pPr algn="ctr"/>
            <a:r>
              <a:rPr lang="en-GB" sz="3200" u="sng" dirty="0">
                <a:ln>
                  <a:solidFill>
                    <a:schemeClr val="bg1"/>
                  </a:solidFill>
                </a:ln>
                <a:latin typeface="Arial Rounded MT Bold" pitchFamily="34" charset="0"/>
              </a:rPr>
              <a:t>PLAYING PITCH STRATEGY?</a:t>
            </a:r>
          </a:p>
        </p:txBody>
      </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PLAY</a:t>
            </a:r>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RECREATION</a:t>
            </a:r>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OPEN SPACES</a:t>
            </a:r>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OPPORTUNITIES</a:t>
            </a:r>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SPORT</a:t>
            </a: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5" y="2230099"/>
            <a:ext cx="8033546" cy="3913545"/>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We believe a playing pitch strategy should not be used as a substitute for a needs assessment.</a:t>
            </a:r>
          </a:p>
          <a:p>
            <a:pPr algn="ctr"/>
            <a:endParaRPr lang="en-GB" sz="2400" dirty="0">
              <a:solidFill>
                <a:schemeClr val="tx1"/>
              </a:solidFill>
            </a:endParaRPr>
          </a:p>
          <a:p>
            <a:pPr algn="ctr"/>
            <a:r>
              <a:rPr lang="en-GB" sz="2400" dirty="0">
                <a:solidFill>
                  <a:schemeClr val="tx1"/>
                </a:solidFill>
              </a:rPr>
              <a:t>An open space needs assessment is an essential planning tool meeting national planning policy guidelines.</a:t>
            </a:r>
          </a:p>
          <a:p>
            <a:pPr algn="ctr"/>
            <a:endParaRPr lang="en-GB" sz="2400" dirty="0">
              <a:solidFill>
                <a:schemeClr val="tx1"/>
              </a:solidFill>
            </a:endParaRPr>
          </a:p>
          <a:p>
            <a:pPr algn="ctr"/>
            <a:r>
              <a:rPr lang="en-GB" sz="2400" dirty="0">
                <a:solidFill>
                  <a:schemeClr val="tx1"/>
                </a:solidFill>
              </a:rPr>
              <a:t>A playing pitch strategy is best used to support the needs and interests of individual sports groups and governing bodies of sport</a:t>
            </a:r>
            <a:r>
              <a:rPr lang="en-GB" dirty="0"/>
              <a:t>.</a:t>
            </a:r>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5938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a:solidFill>
            <a:srgbClr val="002060"/>
          </a:solidFill>
        </p:spPr>
        <p:txBody>
          <a:bodyPr/>
          <a:lstStyle/>
          <a:p>
            <a:r>
              <a:rPr lang="en-GB" dirty="0">
                <a:solidFill>
                  <a:schemeClr val="bg1"/>
                </a:solidFill>
              </a:rPr>
              <a:t>Playing Pitch Strategy Limitations</a:t>
            </a:r>
          </a:p>
        </p:txBody>
      </p:sp>
      <p:sp>
        <p:nvSpPr>
          <p:cNvPr id="3" name="Content Placeholder 2"/>
          <p:cNvSpPr>
            <a:spLocks noGrp="1"/>
          </p:cNvSpPr>
          <p:nvPr>
            <p:ph idx="1"/>
          </p:nvPr>
        </p:nvSpPr>
        <p:spPr>
          <a:solidFill>
            <a:schemeClr val="tx2">
              <a:lumMod val="40000"/>
              <a:lumOff val="60000"/>
            </a:schemeClr>
          </a:solidFill>
        </p:spPr>
        <p:txBody>
          <a:bodyPr>
            <a:normAutofit/>
          </a:bodyPr>
          <a:lstStyle/>
          <a:p>
            <a:pPr algn="ctr">
              <a:buFont typeface="Wingdings"/>
              <a:buChar char="Ø"/>
            </a:pPr>
            <a:r>
              <a:rPr lang="en-GB" sz="2400" dirty="0"/>
              <a:t>A playing pitch study following Sport England guidelines often encompasses an assessment for the requirements of just a few key outdoor sports.</a:t>
            </a:r>
          </a:p>
          <a:p>
            <a:pPr marL="0" indent="0" algn="ctr">
              <a:buNone/>
            </a:pPr>
            <a:endParaRPr lang="en-GB" sz="2400" dirty="0"/>
          </a:p>
          <a:p>
            <a:pPr algn="ctr">
              <a:buFont typeface="Wingdings"/>
              <a:buChar char="Ø"/>
            </a:pPr>
            <a:r>
              <a:rPr lang="en-GB" sz="2400" dirty="0"/>
              <a:t> football, cricket, rugby and hockey.</a:t>
            </a:r>
          </a:p>
          <a:p>
            <a:pPr algn="ctr">
              <a:buFont typeface="Wingdings"/>
              <a:buChar char="Ø"/>
            </a:pPr>
            <a:r>
              <a:rPr lang="en-GB" sz="2400" dirty="0"/>
              <a:t>Tennis, Netball, Bowls</a:t>
            </a:r>
          </a:p>
          <a:p>
            <a:pPr algn="ctr">
              <a:buFont typeface="Wingdings"/>
              <a:buChar char="Ø"/>
            </a:pPr>
            <a:endParaRPr lang="en-GB" sz="2400" dirty="0"/>
          </a:p>
          <a:p>
            <a:pPr algn="ctr">
              <a:buFont typeface="Wingdings"/>
              <a:buChar char="Ø"/>
            </a:pPr>
            <a:r>
              <a:rPr lang="en-GB" sz="2400" dirty="0"/>
              <a:t>It does not look at secondary usage of a playing field. </a:t>
            </a:r>
          </a:p>
          <a:p>
            <a:pPr algn="ctr">
              <a:buFont typeface="Wingdings"/>
              <a:buChar char="Ø"/>
            </a:pPr>
            <a:endParaRPr lang="en-GB" sz="2400" dirty="0"/>
          </a:p>
          <a:p>
            <a:pPr algn="ctr">
              <a:buFont typeface="Wingdings"/>
              <a:buChar char="Ø"/>
            </a:pPr>
            <a:endParaRPr lang="en-GB" sz="2400" dirty="0"/>
          </a:p>
          <a:p>
            <a:pPr algn="ctr">
              <a:buFont typeface="Wingdings"/>
              <a:buChar char="Ø"/>
            </a:pPr>
            <a:endParaRPr lang="en-GB" sz="2400" dirty="0"/>
          </a:p>
          <a:p>
            <a:pPr algn="ctr">
              <a:buFont typeface="Wingdings"/>
              <a:buChar char="Ø"/>
            </a:pPr>
            <a:endParaRPr lang="en-GB" sz="2400" dirty="0"/>
          </a:p>
          <a:p>
            <a:endParaRPr lang="en-GB" sz="2400" dirty="0"/>
          </a:p>
        </p:txBody>
      </p:sp>
    </p:spTree>
    <p:extLst>
      <p:ext uri="{BB962C8B-B14F-4D97-AF65-F5344CB8AC3E}">
        <p14:creationId xmlns:p14="http://schemas.microsoft.com/office/powerpoint/2010/main" val="4225709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SPORT</a:t>
            </a:r>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RECREATION</a:t>
            </a:r>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OPEN SPACES</a:t>
            </a:r>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OPPORTUNITIES</a:t>
            </a:r>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PLAY</a:t>
            </a: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30099"/>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The Playing field movements focus is towards enabling the right facilities to be provided in the right places.</a:t>
            </a:r>
          </a:p>
          <a:p>
            <a:pPr algn="ctr"/>
            <a:endParaRPr lang="en-GB" sz="2000" b="1" dirty="0">
              <a:solidFill>
                <a:schemeClr val="tx2"/>
              </a:solidFill>
            </a:endParaRPr>
          </a:p>
          <a:p>
            <a:pPr algn="ctr"/>
            <a:r>
              <a:rPr lang="en-GB" sz="2000" b="1" dirty="0">
                <a:solidFill>
                  <a:schemeClr val="tx2"/>
                </a:solidFill>
              </a:rPr>
              <a:t>Sport England aims to ensure positive planning for sport based on robust and up-to-date assessments of need for all levels of sport and all sectors of the community.</a:t>
            </a:r>
          </a:p>
          <a:p>
            <a:pPr algn="ctr"/>
            <a:endParaRPr lang="en-GB" sz="2000" b="1" dirty="0">
              <a:solidFill>
                <a:schemeClr val="tx2"/>
              </a:solidFill>
            </a:endParaRPr>
          </a:p>
          <a:p>
            <a:pPr algn="ctr"/>
            <a:r>
              <a:rPr lang="en-GB" sz="2000" b="1" dirty="0">
                <a:solidFill>
                  <a:schemeClr val="tx2"/>
                </a:solidFill>
              </a:rPr>
              <a:t>We believe there is sufficient evidence to suggest that this is not always happening in many of our local communities today.</a:t>
            </a:r>
          </a:p>
          <a:p>
            <a:pPr algn="ctr"/>
            <a:endParaRPr lang="en-GB" sz="2000" b="1" dirty="0">
              <a:solidFill>
                <a:schemeClr val="tx2"/>
              </a:solidFill>
            </a:endParaRPr>
          </a:p>
          <a:p>
            <a:pPr algn="ctr"/>
            <a:r>
              <a:rPr lang="en-GB" sz="2000" b="1" dirty="0">
                <a:solidFill>
                  <a:schemeClr val="tx2"/>
                </a:solidFill>
              </a:rPr>
              <a:t>Thank you for listening</a:t>
            </a:r>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2285984" y="2143116"/>
            <a:ext cx="3929090" cy="523220"/>
          </a:xfrm>
          <a:prstGeom prst="rect">
            <a:avLst/>
          </a:prstGeom>
          <a:noFill/>
        </p:spPr>
        <p:txBody>
          <a:bodyPr wrap="square" rtlCol="0">
            <a:spAutoFit/>
          </a:bodyPr>
          <a:lstStyle/>
          <a:p>
            <a:pPr algn="ctr"/>
            <a:endParaRPr lang="en-GB" sz="2800" b="1" u="sng" dirty="0"/>
          </a:p>
        </p:txBody>
      </p:sp>
    </p:spTree>
    <p:extLst>
      <p:ext uri="{BB962C8B-B14F-4D97-AF65-F5344CB8AC3E}">
        <p14:creationId xmlns:p14="http://schemas.microsoft.com/office/powerpoint/2010/main" val="409774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SPORT</a:t>
            </a:r>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RECREATION</a:t>
            </a:r>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OPEN SPACES</a:t>
            </a:r>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OPPORTUNITIES</a:t>
            </a:r>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PLAY</a:t>
            </a: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30099"/>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2"/>
              </a:solidFill>
            </a:endParaRPr>
          </a:p>
          <a:p>
            <a:pPr algn="ctr"/>
            <a:r>
              <a:rPr lang="en-GB" sz="2000" b="1" dirty="0">
                <a:solidFill>
                  <a:schemeClr val="tx2"/>
                </a:solidFill>
              </a:rPr>
              <a:t>PLAY</a:t>
            </a:r>
          </a:p>
          <a:p>
            <a:pPr algn="ctr"/>
            <a:r>
              <a:rPr lang="en-GB" sz="2000" b="1" dirty="0">
                <a:solidFill>
                  <a:schemeClr val="tx2"/>
                </a:solidFill>
              </a:rPr>
              <a:t>Play is not a separate activity, but is an integral part of existing activities.</a:t>
            </a:r>
          </a:p>
          <a:p>
            <a:pPr algn="ctr"/>
            <a:endParaRPr lang="en-GB" sz="2000" b="1" dirty="0">
              <a:solidFill>
                <a:schemeClr val="tx2"/>
              </a:solidFill>
            </a:endParaRPr>
          </a:p>
          <a:p>
            <a:pPr algn="ctr"/>
            <a:r>
              <a:rPr lang="en-GB" sz="2000" b="1" dirty="0">
                <a:solidFill>
                  <a:schemeClr val="tx2"/>
                </a:solidFill>
              </a:rPr>
              <a:t>Reasonable to assume that play is an integral part of sport and recreation.</a:t>
            </a:r>
          </a:p>
          <a:p>
            <a:pPr algn="ctr"/>
            <a:endParaRPr lang="en-GB" sz="2000" b="1" dirty="0">
              <a:solidFill>
                <a:schemeClr val="tx2"/>
              </a:solidFill>
            </a:endParaRPr>
          </a:p>
          <a:p>
            <a:pPr algn="ctr"/>
            <a:r>
              <a:rPr lang="en-GB" sz="2000" b="1" dirty="0">
                <a:solidFill>
                  <a:schemeClr val="tx2"/>
                </a:solidFill>
              </a:rPr>
              <a:t>Therefore play needs to be understood and applied in partnership with each activity, rather than in isolation.</a:t>
            </a:r>
          </a:p>
          <a:p>
            <a:pPr algn="ctr"/>
            <a:endParaRPr lang="en-GB" sz="2000" b="1" dirty="0">
              <a:solidFill>
                <a:schemeClr val="tx2"/>
              </a:solidFill>
            </a:endParaRPr>
          </a:p>
          <a:p>
            <a:pPr algn="r"/>
            <a:r>
              <a:rPr lang="en-GB" sz="2000" b="1" dirty="0">
                <a:solidFill>
                  <a:schemeClr val="tx2"/>
                </a:solidFill>
              </a:rPr>
              <a:t>(</a:t>
            </a:r>
            <a:r>
              <a:rPr lang="en-GB" sz="1600" b="1" dirty="0" err="1">
                <a:solidFill>
                  <a:schemeClr val="tx2"/>
                </a:solidFill>
              </a:rPr>
              <a:t>Wolfendon</a:t>
            </a:r>
            <a:r>
              <a:rPr lang="en-GB" sz="1600" b="1" dirty="0">
                <a:solidFill>
                  <a:schemeClr val="tx2"/>
                </a:solidFill>
              </a:rPr>
              <a:t> Report: 1960</a:t>
            </a:r>
            <a:r>
              <a:rPr lang="en-GB" sz="2000" b="1" dirty="0">
                <a:solidFill>
                  <a:schemeClr val="tx2"/>
                </a:solidFill>
              </a:rPr>
              <a:t>)</a:t>
            </a:r>
          </a:p>
          <a:p>
            <a:pPr algn="ctr"/>
            <a:endParaRPr lang="en-GB" sz="2000" b="1" dirty="0">
              <a:solidFill>
                <a:schemeClr val="tx2"/>
              </a:solidFill>
            </a:endParaRPr>
          </a:p>
          <a:p>
            <a:pPr algn="ctr"/>
            <a:endParaRPr lang="en-GB" sz="2000" b="1" dirty="0">
              <a:solidFill>
                <a:schemeClr val="tx2"/>
              </a:solidFill>
            </a:endParaRPr>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9940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ounded Rectangle 18">
            <a:hlinkClick r:id="rId7"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PLAY</a:t>
            </a:r>
          </a:p>
        </p:txBody>
      </p:sp>
      <p:sp>
        <p:nvSpPr>
          <p:cNvPr id="20" name="Rounded Rectangle 19">
            <a:hlinkClick r:id="rId8"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RECREATION</a:t>
            </a:r>
          </a:p>
        </p:txBody>
      </p:sp>
      <p:sp>
        <p:nvSpPr>
          <p:cNvPr id="21" name="Rounded Rectangle 20">
            <a:hlinkClick r:id="rId9"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OPEN SPACES</a:t>
            </a:r>
          </a:p>
        </p:txBody>
      </p:sp>
      <p:sp>
        <p:nvSpPr>
          <p:cNvPr id="22" name="Rounded Rectangle 21">
            <a:hlinkClick r:id="rId10"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OPPORTUNITIES</a:t>
            </a:r>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SPORT</a:t>
            </a: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78736"/>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National Planning Policy (Paragraph 73)</a:t>
            </a:r>
          </a:p>
          <a:p>
            <a:pPr algn="ctr"/>
            <a:r>
              <a:rPr lang="en-GB" sz="2000" b="1" dirty="0">
                <a:solidFill>
                  <a:schemeClr val="tx1"/>
                </a:solidFill>
              </a:rPr>
              <a:t>‘</a:t>
            </a:r>
            <a:r>
              <a:rPr lang="en-GB" sz="2000" dirty="0">
                <a:solidFill>
                  <a:schemeClr val="tx1"/>
                </a:solidFill>
              </a:rPr>
              <a:t>Access to high quality open spaces and opportunities for sport and recreation can make an important contribution to the health and well-being of communities</a:t>
            </a:r>
            <a:r>
              <a:rPr lang="en-GB" sz="2000" b="1" dirty="0">
                <a:solidFill>
                  <a:schemeClr val="tx1"/>
                </a:solidFill>
              </a:rPr>
              <a:t>. </a:t>
            </a:r>
          </a:p>
          <a:p>
            <a:pPr algn="ctr"/>
            <a:r>
              <a:rPr lang="en-GB" sz="2000" b="1" dirty="0">
                <a:solidFill>
                  <a:schemeClr val="tx1"/>
                </a:solidFill>
              </a:rPr>
              <a:t>Planning policies should be based on robust and up-to-date assessments of the needs for open space, sports and recreation facilities and opportunities for new provision. </a:t>
            </a:r>
          </a:p>
          <a:p>
            <a:pPr algn="ctr"/>
            <a:r>
              <a:rPr lang="en-GB" sz="2000" dirty="0">
                <a:solidFill>
                  <a:schemeClr val="tx1"/>
                </a:solidFill>
              </a:rPr>
              <a:t>The assessments should identify specific needs and quantitative or qualitative deficits or surpluses of open space, sports and recreational facilities in the local area. </a:t>
            </a:r>
          </a:p>
          <a:p>
            <a:pPr algn="ctr"/>
            <a:r>
              <a:rPr lang="en-GB" sz="2000" dirty="0">
                <a:solidFill>
                  <a:schemeClr val="tx1"/>
                </a:solidFill>
              </a:rPr>
              <a:t>Information gained from the assessments should be used to determine what open space, sports and recreational provision are required.’</a:t>
            </a:r>
            <a:r>
              <a:rPr lang="en-GB" sz="2000" dirty="0"/>
              <a:t>.’</a:t>
            </a:r>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593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Users\David\Pictures\2009 Hols\2009 1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520" y="335846"/>
            <a:ext cx="8640960" cy="6370975"/>
          </a:xfrm>
          <a:prstGeom prst="rect">
            <a:avLst/>
          </a:prstGeom>
        </p:spPr>
        <p:txBody>
          <a:bodyPr wrap="square">
            <a:spAutoFit/>
          </a:bodyPr>
          <a:lstStyle/>
          <a:p>
            <a:pPr algn="ctr"/>
            <a:r>
              <a:rPr lang="en-GB" sz="2400" b="1" i="1" dirty="0"/>
              <a:t>The Government, within their Planning Practice Guidance, refer  planning authorities to Sport England ‘s</a:t>
            </a:r>
          </a:p>
          <a:p>
            <a:pPr algn="ctr"/>
            <a:r>
              <a:rPr lang="en-GB" sz="2400" b="1" i="1" dirty="0"/>
              <a:t>“Assessing needs and opportunities guide for outdoor sport facilities</a:t>
            </a:r>
          </a:p>
          <a:p>
            <a:pPr algn="ctr"/>
            <a:endParaRPr lang="en-GB" sz="2400" b="1" i="1" dirty="0"/>
          </a:p>
          <a:p>
            <a:pPr algn="ctr"/>
            <a:endParaRPr lang="en-GB" sz="2400" b="1" i="1" dirty="0"/>
          </a:p>
          <a:p>
            <a:pPr algn="ctr"/>
            <a:endParaRPr lang="en-GB" sz="2400" b="1" i="1" dirty="0"/>
          </a:p>
          <a:p>
            <a:pPr algn="ctr"/>
            <a:endParaRPr lang="en-GB" sz="2400" b="1" i="1" dirty="0"/>
          </a:p>
          <a:p>
            <a:pPr algn="ctr"/>
            <a:r>
              <a:rPr lang="en-GB" sz="2400" b="1" i="1" dirty="0"/>
              <a:t>The guide, in part, seeks to replace the previous  document:</a:t>
            </a:r>
          </a:p>
          <a:p>
            <a:pPr algn="ctr"/>
            <a:r>
              <a:rPr lang="en-GB" sz="2400" b="1" i="1" dirty="0"/>
              <a:t>“Assessing needs and Opportunities: a Companion Guide to Planning Policy Guidance Note 17 (PPG17)” (ODPM/DCLG, 2002) which was cancelled by the Government on the 6th March 2014.</a:t>
            </a:r>
          </a:p>
          <a:p>
            <a:pPr algn="ctr"/>
            <a:endParaRPr lang="en-GB" sz="2400" b="1" i="1" dirty="0"/>
          </a:p>
          <a:p>
            <a:pPr algn="ctr"/>
            <a:r>
              <a:rPr lang="en-GB" sz="2400" b="1" i="1" dirty="0"/>
              <a:t>It is important to note, at this point , that the guide only focuses on the need for formal sport and that the guide according to Sport England ,“is not intended to be used for assessing play, informal activities or wider open space needs.”</a:t>
            </a:r>
          </a:p>
        </p:txBody>
      </p:sp>
    </p:spTree>
    <p:extLst>
      <p:ext uri="{BB962C8B-B14F-4D97-AF65-F5344CB8AC3E}">
        <p14:creationId xmlns:p14="http://schemas.microsoft.com/office/powerpoint/2010/main" val="274707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hlinkClick r:id="rId7" action="ppaction://hlinksldjump"/>
          </p:cNvPr>
          <p:cNvSpPr txBox="1"/>
          <p:nvPr/>
        </p:nvSpPr>
        <p:spPr>
          <a:xfrm>
            <a:off x="3099179" y="735289"/>
            <a:ext cx="3268652" cy="584775"/>
          </a:xfrm>
          <a:prstGeom prst="rect">
            <a:avLst/>
          </a:prstGeom>
          <a:noFill/>
        </p:spPr>
        <p:txBody>
          <a:bodyPr wrap="none" rtlCol="0">
            <a:spAutoFit/>
          </a:bodyPr>
          <a:lstStyle/>
          <a:p>
            <a:pPr algn="ctr"/>
            <a:r>
              <a:rPr lang="en-GB" sz="3200" b="1" u="sng" dirty="0">
                <a:ln>
                  <a:solidFill>
                    <a:schemeClr val="bg1"/>
                  </a:solidFill>
                </a:ln>
                <a:latin typeface="Arial Rounded MT Bold" pitchFamily="34" charset="0"/>
              </a:rPr>
              <a:t>A Planning Tool</a:t>
            </a:r>
          </a:p>
        </p:txBody>
      </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PLAY</a:t>
            </a:r>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RECREATION</a:t>
            </a:r>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OPEN SPACES</a:t>
            </a:r>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OPPORTUNITIES</a:t>
            </a:r>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SPORT</a:t>
            </a: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30099"/>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Needs assessments form the basis of a number of applications in a planning and non-planning setting, including:</a:t>
            </a:r>
          </a:p>
          <a:p>
            <a:pPr algn="ctr"/>
            <a:endParaRPr lang="en-GB" sz="2000" b="1" dirty="0">
              <a:solidFill>
                <a:schemeClr val="tx1"/>
              </a:solidFill>
            </a:endParaRPr>
          </a:p>
          <a:p>
            <a:pPr algn="ctr"/>
            <a:r>
              <a:rPr lang="en-GB" sz="2000" dirty="0">
                <a:solidFill>
                  <a:schemeClr val="tx1"/>
                </a:solidFill>
              </a:rPr>
              <a:t>Sport, play and recreation facility development.</a:t>
            </a:r>
          </a:p>
          <a:p>
            <a:pPr algn="ctr"/>
            <a:endParaRPr lang="en-GB" sz="2000" dirty="0">
              <a:solidFill>
                <a:schemeClr val="tx1"/>
              </a:solidFill>
            </a:endParaRPr>
          </a:p>
          <a:p>
            <a:pPr algn="ctr"/>
            <a:r>
              <a:rPr lang="en-GB" sz="2000" b="1" dirty="0">
                <a:solidFill>
                  <a:schemeClr val="tx1"/>
                </a:solidFill>
              </a:rPr>
              <a:t>Planning policy development.</a:t>
            </a:r>
          </a:p>
          <a:p>
            <a:pPr algn="ctr"/>
            <a:endParaRPr lang="en-GB" sz="2000" b="1" dirty="0">
              <a:solidFill>
                <a:schemeClr val="tx1"/>
              </a:solidFill>
            </a:endParaRPr>
          </a:p>
          <a:p>
            <a:pPr algn="ctr"/>
            <a:r>
              <a:rPr lang="en-GB" sz="2000" b="1" dirty="0">
                <a:solidFill>
                  <a:schemeClr val="tx1"/>
                </a:solidFill>
              </a:rPr>
              <a:t>Infrastructure planning (including the use of Community Infrastructure Levy Funds).</a:t>
            </a:r>
          </a:p>
          <a:p>
            <a:pPr algn="ctr"/>
            <a:endParaRPr lang="en-GB" sz="2000" dirty="0">
              <a:solidFill>
                <a:schemeClr val="tx1"/>
              </a:solidFill>
            </a:endParaRPr>
          </a:p>
          <a:p>
            <a:pPr algn="ctr"/>
            <a:r>
              <a:rPr lang="en-GB" sz="2000" dirty="0">
                <a:solidFill>
                  <a:schemeClr val="tx1"/>
                </a:solidFill>
              </a:rPr>
              <a:t>Developing an evidence base for funding bids and to influence investment decisions.</a:t>
            </a:r>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593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hlinkClick r:id="rId7" action="ppaction://hlinksldjump"/>
          </p:cNvPr>
          <p:cNvSpPr txBox="1"/>
          <p:nvPr/>
        </p:nvSpPr>
        <p:spPr>
          <a:xfrm>
            <a:off x="1978935" y="735289"/>
            <a:ext cx="5509137" cy="584775"/>
          </a:xfrm>
          <a:prstGeom prst="rect">
            <a:avLst/>
          </a:prstGeom>
          <a:noFill/>
        </p:spPr>
        <p:txBody>
          <a:bodyPr wrap="none" rtlCol="0">
            <a:spAutoFit/>
          </a:bodyPr>
          <a:lstStyle/>
          <a:p>
            <a:pPr algn="ctr"/>
            <a:r>
              <a:rPr lang="en-GB" sz="3200" b="1" u="sng" dirty="0">
                <a:ln>
                  <a:solidFill>
                    <a:schemeClr val="bg1"/>
                  </a:solidFill>
                </a:ln>
                <a:solidFill>
                  <a:schemeClr val="tx1">
                    <a:lumMod val="95000"/>
                    <a:lumOff val="5000"/>
                  </a:schemeClr>
                </a:solidFill>
                <a:latin typeface="Arial Rounded MT Bold" pitchFamily="34" charset="0"/>
              </a:rPr>
              <a:t>Robust up-</a:t>
            </a:r>
            <a:r>
              <a:rPr lang="en-GB" sz="3200" b="1" u="sng" dirty="0" err="1">
                <a:ln>
                  <a:solidFill>
                    <a:schemeClr val="bg1"/>
                  </a:solidFill>
                </a:ln>
                <a:solidFill>
                  <a:schemeClr val="tx1">
                    <a:lumMod val="95000"/>
                    <a:lumOff val="5000"/>
                  </a:schemeClr>
                </a:solidFill>
                <a:latin typeface="Arial Rounded MT Bold" pitchFamily="34" charset="0"/>
              </a:rPr>
              <a:t>todate</a:t>
            </a:r>
            <a:r>
              <a:rPr lang="en-GB" sz="3200" b="1" u="sng" dirty="0">
                <a:ln>
                  <a:solidFill>
                    <a:schemeClr val="bg1"/>
                  </a:solidFill>
                </a:ln>
                <a:solidFill>
                  <a:schemeClr val="tx1">
                    <a:lumMod val="95000"/>
                    <a:lumOff val="5000"/>
                  </a:schemeClr>
                </a:solidFill>
                <a:latin typeface="Arial Rounded MT Bold" pitchFamily="34" charset="0"/>
              </a:rPr>
              <a:t> evidence</a:t>
            </a:r>
          </a:p>
        </p:txBody>
      </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PLAY</a:t>
            </a:r>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RECREATION</a:t>
            </a:r>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OPEN SPACES</a:t>
            </a:r>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OPPORTUNITIES</a:t>
            </a:r>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SPORT</a:t>
            </a: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30099"/>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When considering the robustness of a needs assessment Sport England make it clear that assessments should be no more than 3-years old to account for changes and to ensure, the supply and demand analysis is still valid and robust. </a:t>
            </a:r>
          </a:p>
          <a:p>
            <a:pPr algn="ctr"/>
            <a:endParaRPr lang="en-GB" sz="2400" dirty="0">
              <a:solidFill>
                <a:schemeClr val="tx1"/>
              </a:solidFill>
            </a:endParaRPr>
          </a:p>
          <a:p>
            <a:pPr algn="ctr"/>
            <a:endParaRPr lang="en-GB" sz="2400" dirty="0">
              <a:solidFill>
                <a:schemeClr val="tx1"/>
              </a:solidFill>
            </a:endParaRPr>
          </a:p>
          <a:p>
            <a:pPr algn="ctr"/>
            <a:r>
              <a:rPr lang="en-GB" sz="2400" dirty="0">
                <a:solidFill>
                  <a:schemeClr val="tx1"/>
                </a:solidFill>
              </a:rPr>
              <a:t>They add `whilst it may not be necessary to update the whole evidence base, updating of key information will be required where evidence is over 3-years old’.</a:t>
            </a:r>
          </a:p>
        </p:txBody>
      </p:sp>
      <p:sp>
        <p:nvSpPr>
          <p:cNvPr id="4" name="Rectangle 3"/>
          <p:cNvSpPr/>
          <p:nvPr/>
        </p:nvSpPr>
        <p:spPr>
          <a:xfrm>
            <a:off x="214282" y="357166"/>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593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30167" y="282538"/>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hlinkClick r:id="rId7" action="ppaction://hlinksldjump"/>
          </p:cNvPr>
          <p:cNvSpPr txBox="1"/>
          <p:nvPr/>
        </p:nvSpPr>
        <p:spPr>
          <a:xfrm>
            <a:off x="323529" y="735289"/>
            <a:ext cx="8488168" cy="584775"/>
          </a:xfrm>
          <a:prstGeom prst="rect">
            <a:avLst/>
          </a:prstGeom>
          <a:noFill/>
        </p:spPr>
        <p:txBody>
          <a:bodyPr wrap="square" rtlCol="0">
            <a:spAutoFit/>
          </a:bodyPr>
          <a:lstStyle/>
          <a:p>
            <a:pPr algn="ctr"/>
            <a:r>
              <a:rPr lang="en-GB" sz="3200" b="1" u="sng" dirty="0">
                <a:ln>
                  <a:solidFill>
                    <a:schemeClr val="bg1"/>
                  </a:solidFill>
                </a:ln>
                <a:solidFill>
                  <a:schemeClr val="tx2"/>
                </a:solidFill>
                <a:latin typeface="Arial Rounded MT Bold" pitchFamily="34" charset="0"/>
              </a:rPr>
              <a:t> </a:t>
            </a:r>
            <a:r>
              <a:rPr lang="en-GB" sz="3200" b="1" dirty="0">
                <a:ln>
                  <a:solidFill>
                    <a:schemeClr val="bg1"/>
                  </a:solidFill>
                </a:ln>
                <a:latin typeface="Arial Rounded MT Bold" pitchFamily="34" charset="0"/>
              </a:rPr>
              <a:t>N</a:t>
            </a:r>
            <a:r>
              <a:rPr lang="en-GB" sz="2800" b="1" dirty="0">
                <a:ln>
                  <a:solidFill>
                    <a:schemeClr val="bg1"/>
                  </a:solidFill>
                </a:ln>
                <a:latin typeface="Arial Rounded MT Bold" pitchFamily="34" charset="0"/>
              </a:rPr>
              <a:t>orth West England Local Planning Authorities</a:t>
            </a:r>
          </a:p>
        </p:txBody>
      </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PLAY</a:t>
            </a:r>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RECREATION</a:t>
            </a:r>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OPEN SPACES</a:t>
            </a:r>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OPPORTUNITIES</a:t>
            </a:r>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SPORT</a:t>
            </a: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30099"/>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Research of over 20 local planning authorities across the North-West of England would suggest that…</a:t>
            </a:r>
          </a:p>
          <a:p>
            <a:pPr algn="ctr"/>
            <a:endParaRPr lang="en-GB" sz="2000" dirty="0">
              <a:solidFill>
                <a:schemeClr val="tx1"/>
              </a:solidFill>
            </a:endParaRPr>
          </a:p>
          <a:p>
            <a:pPr algn="ctr"/>
            <a:r>
              <a:rPr lang="en-GB" sz="2000" dirty="0">
                <a:solidFill>
                  <a:schemeClr val="tx1"/>
                </a:solidFill>
              </a:rPr>
              <a:t>&gt; Many do not have robust up-to-date needs</a:t>
            </a:r>
          </a:p>
          <a:p>
            <a:pPr algn="ctr"/>
            <a:r>
              <a:rPr lang="en-GB" sz="2000" dirty="0">
                <a:solidFill>
                  <a:schemeClr val="tx1"/>
                </a:solidFill>
              </a:rPr>
              <a:t>assessments in place, as required by the national planning policy framework.</a:t>
            </a:r>
          </a:p>
          <a:p>
            <a:pPr algn="ctr"/>
            <a:endParaRPr lang="en-GB" sz="2000" dirty="0">
              <a:solidFill>
                <a:schemeClr val="tx1"/>
              </a:solidFill>
            </a:endParaRPr>
          </a:p>
          <a:p>
            <a:pPr algn="ctr"/>
            <a:r>
              <a:rPr lang="en-GB" sz="2000" dirty="0">
                <a:solidFill>
                  <a:schemeClr val="tx1"/>
                </a:solidFill>
              </a:rPr>
              <a:t>&gt; Many are using playing pitch strategies instead, to inform their policy planning.</a:t>
            </a:r>
          </a:p>
          <a:p>
            <a:pPr algn="ctr"/>
            <a:endParaRPr lang="en-GB" sz="2000" dirty="0">
              <a:solidFill>
                <a:schemeClr val="tx1"/>
              </a:solidFill>
            </a:endParaRPr>
          </a:p>
          <a:p>
            <a:pPr algn="ctr"/>
            <a:r>
              <a:rPr lang="en-GB" sz="2000" dirty="0">
                <a:solidFill>
                  <a:schemeClr val="tx1"/>
                </a:solidFill>
              </a:rPr>
              <a:t>&gt; Many are using out-dated open space needs assessments, based on the old PPG17 typology.</a:t>
            </a:r>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140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a:solidFill>
            <a:srgbClr val="002060"/>
          </a:solidFill>
        </p:spPr>
        <p:txBody>
          <a:bodyPr/>
          <a:lstStyle/>
          <a:p>
            <a:r>
              <a:rPr lang="en-GB" dirty="0">
                <a:solidFill>
                  <a:schemeClr val="bg1"/>
                </a:solidFill>
              </a:rPr>
              <a:t>Question</a:t>
            </a:r>
          </a:p>
        </p:txBody>
      </p:sp>
      <p:sp>
        <p:nvSpPr>
          <p:cNvPr id="3" name="Content Placeholder 2"/>
          <p:cNvSpPr>
            <a:spLocks noGrp="1"/>
          </p:cNvSpPr>
          <p:nvPr>
            <p:ph idx="1"/>
          </p:nvPr>
        </p:nvSpPr>
        <p:spPr>
          <a:solidFill>
            <a:schemeClr val="tx2">
              <a:lumMod val="40000"/>
              <a:lumOff val="60000"/>
            </a:schemeClr>
          </a:solidFill>
        </p:spPr>
        <p:txBody>
          <a:bodyPr/>
          <a:lstStyle/>
          <a:p>
            <a:pPr marL="0" indent="0" algn="ctr">
              <a:buNone/>
            </a:pPr>
            <a:r>
              <a:rPr lang="en-GB" dirty="0"/>
              <a:t>If no needs assessment has been done, no play strategy been done, and no funds allocated towards play facility provision in an area…</a:t>
            </a:r>
          </a:p>
          <a:p>
            <a:pPr marL="0" indent="0" algn="ctr">
              <a:buNone/>
            </a:pPr>
            <a:endParaRPr lang="en-GB" dirty="0"/>
          </a:p>
          <a:p>
            <a:pPr marL="0" indent="0" algn="ctr">
              <a:buNone/>
            </a:pPr>
            <a:r>
              <a:rPr lang="en-GB" dirty="0"/>
              <a:t>Who are the losers?</a:t>
            </a:r>
          </a:p>
          <a:p>
            <a:pPr algn="ctr"/>
            <a:endParaRPr lang="en-GB" dirty="0"/>
          </a:p>
          <a:p>
            <a:pPr marL="0" indent="0" algn="ctr">
              <a:buNone/>
            </a:pPr>
            <a:r>
              <a:rPr lang="en-GB" dirty="0"/>
              <a:t>And what can be done about it?</a:t>
            </a:r>
          </a:p>
        </p:txBody>
      </p:sp>
    </p:spTree>
    <p:extLst>
      <p:ext uri="{BB962C8B-B14F-4D97-AF65-F5344CB8AC3E}">
        <p14:creationId xmlns:p14="http://schemas.microsoft.com/office/powerpoint/2010/main" val="2100854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SPORT</a:t>
            </a:r>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RECREATION</a:t>
            </a:r>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OPEN SPACES</a:t>
            </a:r>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OPPORTUNITIES</a:t>
            </a:r>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PLAY</a:t>
            </a: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30099"/>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2"/>
                </a:solidFill>
              </a:rPr>
              <a:t>It should be noted that it is not only local planning authorities that can provide a local open space needs assessment.</a:t>
            </a:r>
          </a:p>
          <a:p>
            <a:pPr algn="ctr"/>
            <a:endParaRPr lang="en-GB" sz="2400" b="1" dirty="0">
              <a:solidFill>
                <a:schemeClr val="tx2"/>
              </a:solidFill>
            </a:endParaRPr>
          </a:p>
          <a:p>
            <a:pPr algn="ctr"/>
            <a:r>
              <a:rPr lang="en-GB" sz="2400" b="1" dirty="0">
                <a:solidFill>
                  <a:schemeClr val="tx2"/>
                </a:solidFill>
              </a:rPr>
              <a:t>Town and Parish Councils, as well as local sport clubs, schools and community groups could be proactive in initiating such a need assessment, depending on their own objectives.</a:t>
            </a:r>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2285984" y="2143116"/>
            <a:ext cx="3929090" cy="523220"/>
          </a:xfrm>
          <a:prstGeom prst="rect">
            <a:avLst/>
          </a:prstGeom>
          <a:noFill/>
        </p:spPr>
        <p:txBody>
          <a:bodyPr wrap="square" rtlCol="0">
            <a:spAutoFit/>
          </a:bodyPr>
          <a:lstStyle/>
          <a:p>
            <a:pPr algn="ctr"/>
            <a:endParaRPr lang="en-GB" sz="2800" b="1" u="sng" dirty="0"/>
          </a:p>
        </p:txBody>
      </p:sp>
    </p:spTree>
    <p:extLst>
      <p:ext uri="{BB962C8B-B14F-4D97-AF65-F5344CB8AC3E}">
        <p14:creationId xmlns:p14="http://schemas.microsoft.com/office/powerpoint/2010/main" val="790414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SPORT</a:t>
            </a:r>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RECREATION</a:t>
            </a:r>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OPEN SPACES</a:t>
            </a:r>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OPPORTUNITIES</a:t>
            </a:r>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PLAY</a:t>
            </a: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30099"/>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2"/>
                </a:solidFill>
              </a:rPr>
              <a:t>The Playing field movements focus is towards enabling the right facilities to be provided in the right places.</a:t>
            </a:r>
          </a:p>
          <a:p>
            <a:pPr algn="ctr"/>
            <a:endParaRPr lang="en-GB" sz="2400" b="1" dirty="0">
              <a:solidFill>
                <a:schemeClr val="tx2"/>
              </a:solidFill>
            </a:endParaRPr>
          </a:p>
          <a:p>
            <a:pPr algn="ctr"/>
            <a:r>
              <a:rPr lang="en-GB" sz="2400" b="1" dirty="0">
                <a:solidFill>
                  <a:schemeClr val="tx2"/>
                </a:solidFill>
              </a:rPr>
              <a:t>Sport England aims to ensure positive planning for sport based on robust and up-to-date assessments of need for all levels of sport and all sectors of the community.</a:t>
            </a:r>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2285984" y="2143116"/>
            <a:ext cx="3929090" cy="523220"/>
          </a:xfrm>
          <a:prstGeom prst="rect">
            <a:avLst/>
          </a:prstGeom>
          <a:noFill/>
        </p:spPr>
        <p:txBody>
          <a:bodyPr wrap="square" rtlCol="0">
            <a:spAutoFit/>
          </a:bodyPr>
          <a:lstStyle/>
          <a:p>
            <a:pPr algn="ctr"/>
            <a:endParaRPr lang="en-GB" sz="2800" b="1" u="sng" dirty="0"/>
          </a:p>
        </p:txBody>
      </p:sp>
    </p:spTree>
    <p:extLst>
      <p:ext uri="{BB962C8B-B14F-4D97-AF65-F5344CB8AC3E}">
        <p14:creationId xmlns:p14="http://schemas.microsoft.com/office/powerpoint/2010/main" val="2024196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0</TotalTime>
  <Words>1008</Words>
  <Application>Microsoft Office PowerPoint</Application>
  <PresentationFormat>On-screen Show (4:3)</PresentationFormat>
  <Paragraphs>156</Paragraphs>
  <Slides>15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Rounded MT Bold</vt:lpstr>
      <vt:lpstr>Calibri</vt:lpstr>
      <vt:lpstr>Euphemia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Question</vt:lpstr>
      <vt:lpstr>PowerPoint Presentation</vt:lpstr>
      <vt:lpstr>PowerPoint Presentation</vt:lpstr>
      <vt:lpstr>PowerPoint Presentation</vt:lpstr>
      <vt:lpstr>Playing Pitch Strategies</vt:lpstr>
      <vt:lpstr>PowerPoint Presentation</vt:lpstr>
      <vt:lpstr>Playing Pitch Strategy Limitations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Kilby</dc:creator>
  <cp:lastModifiedBy>David Kilby</cp:lastModifiedBy>
  <cp:revision>76</cp:revision>
  <dcterms:created xsi:type="dcterms:W3CDTF">2010-08-02T13:42:06Z</dcterms:created>
  <dcterms:modified xsi:type="dcterms:W3CDTF">2025-11-14T19:34:30Z</dcterms:modified>
</cp:coreProperties>
</file>